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50"/>
  </p:notesMasterIdLst>
  <p:handoutMasterIdLst>
    <p:handoutMasterId r:id="rId51"/>
  </p:handoutMasterIdLst>
  <p:sldIdLst>
    <p:sldId id="707" r:id="rId2"/>
    <p:sldId id="619" r:id="rId3"/>
    <p:sldId id="630" r:id="rId4"/>
    <p:sldId id="760" r:id="rId5"/>
    <p:sldId id="717" r:id="rId6"/>
    <p:sldId id="718" r:id="rId7"/>
    <p:sldId id="719" r:id="rId8"/>
    <p:sldId id="720" r:id="rId9"/>
    <p:sldId id="721" r:id="rId10"/>
    <p:sldId id="761" r:id="rId11"/>
    <p:sldId id="724" r:id="rId12"/>
    <p:sldId id="725" r:id="rId13"/>
    <p:sldId id="726" r:id="rId14"/>
    <p:sldId id="727" r:id="rId15"/>
    <p:sldId id="728" r:id="rId16"/>
    <p:sldId id="762" r:id="rId17"/>
    <p:sldId id="763" r:id="rId18"/>
    <p:sldId id="764" r:id="rId19"/>
    <p:sldId id="765" r:id="rId20"/>
    <p:sldId id="733" r:id="rId21"/>
    <p:sldId id="766" r:id="rId22"/>
    <p:sldId id="734" r:id="rId23"/>
    <p:sldId id="735" r:id="rId24"/>
    <p:sldId id="736" r:id="rId25"/>
    <p:sldId id="737" r:id="rId26"/>
    <p:sldId id="738" r:id="rId27"/>
    <p:sldId id="739" r:id="rId28"/>
    <p:sldId id="740" r:id="rId29"/>
    <p:sldId id="741" r:id="rId30"/>
    <p:sldId id="767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68" r:id="rId39"/>
    <p:sldId id="751" r:id="rId40"/>
    <p:sldId id="752" r:id="rId41"/>
    <p:sldId id="769" r:id="rId42"/>
    <p:sldId id="754" r:id="rId43"/>
    <p:sldId id="770" r:id="rId44"/>
    <p:sldId id="756" r:id="rId45"/>
    <p:sldId id="771" r:id="rId46"/>
    <p:sldId id="758" r:id="rId47"/>
    <p:sldId id="759" r:id="rId48"/>
    <p:sldId id="706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1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442" y="7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03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7293C10E-11A6-4B92-932E-86270801A3D9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3C31841C-CF99-45A6-9736-C9FBCF664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EE82664A-9DEF-4474-A374-F86D601265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48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7DB08540-4643-4DE4-BACB-F14E96D872E2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14324597-C1E7-47C4-8AC4-549195777C29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671206D3-3DB7-43BB-A730-72F1ED730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04A3C37D-3BB8-4BA1-A2F7-D491B6F19BFC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D1F04-86C1-4DD1-AB67-D9051A5A16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09.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그래픽과 이미지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그래픽 처리의 기본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53" y="1391086"/>
            <a:ext cx="6426894" cy="245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93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터치 이벤트</a:t>
            </a:r>
          </a:p>
          <a:p>
            <a:pPr lvl="1"/>
            <a:r>
              <a:rPr lang="ko-KR" altLang="en-US" dirty="0"/>
              <a:t>화면에 생성한 </a:t>
            </a:r>
            <a:r>
              <a:rPr lang="ko-KR" altLang="en-US" dirty="0" err="1"/>
              <a:t>뷰를</a:t>
            </a:r>
            <a:r>
              <a:rPr lang="ko-KR" altLang="en-US" dirty="0"/>
              <a:t> 터치하면 </a:t>
            </a:r>
            <a:r>
              <a:rPr lang="en-US" altLang="ko-KR" dirty="0"/>
              <a:t>Touch </a:t>
            </a:r>
            <a:r>
              <a:rPr lang="ko-KR" altLang="en-US" dirty="0"/>
              <a:t>이벤트가 발생</a:t>
            </a:r>
          </a:p>
          <a:p>
            <a:pPr lvl="1"/>
            <a:r>
              <a:rPr lang="en-US" altLang="ko-KR" dirty="0"/>
              <a:t>View </a:t>
            </a:r>
            <a:r>
              <a:rPr lang="ko-KR" altLang="en-US" dirty="0"/>
              <a:t>클래스의 </a:t>
            </a:r>
            <a:r>
              <a:rPr lang="en-US" altLang="ko-KR" dirty="0" err="1"/>
              <a:t>onTouchEvent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오버라이드해서</a:t>
            </a:r>
            <a:r>
              <a:rPr lang="ko-KR" altLang="en-US" dirty="0"/>
              <a:t> 코딩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86031" y="2334353"/>
            <a:ext cx="5771939" cy="4353416"/>
            <a:chOff x="676274" y="2308226"/>
            <a:chExt cx="5771939" cy="4353416"/>
          </a:xfrm>
        </p:grpSpPr>
        <p:pic>
          <p:nvPicPr>
            <p:cNvPr id="4" name="Picture 2" descr="스크린샷 2019-02-06 오후 10.06.24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74" y="2308226"/>
              <a:ext cx="5771939" cy="2203715"/>
            </a:xfrm>
            <a:prstGeom prst="rect">
              <a:avLst/>
            </a:prstGeom>
          </p:spPr>
        </p:pic>
        <p:pic>
          <p:nvPicPr>
            <p:cNvPr id="5" name="Picture 6" descr="스크린샷 2019-02-06 오후 10.06.3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6"/>
            <a:stretch/>
          </p:blipFill>
          <p:spPr>
            <a:xfrm>
              <a:off x="676275" y="4403725"/>
              <a:ext cx="5743576" cy="2257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639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9-1 </a:t>
            </a:r>
            <a:r>
              <a:rPr lang="ko-KR" altLang="en-US" dirty="0"/>
              <a:t>간단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Project9_1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com.cookandroid.project9_1</a:t>
            </a:r>
          </a:p>
          <a:p>
            <a:pPr lvl="1"/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로만 코드 작성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activity_main.xml </a:t>
            </a:r>
            <a:r>
              <a:rPr lang="ko-KR" altLang="en-US" dirty="0"/>
              <a:t>파일 삭제해도 무방함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30BC3-A482-4964-B1DB-35C3A438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71" y="1685573"/>
            <a:ext cx="2639494" cy="45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9-1 </a:t>
            </a:r>
            <a:r>
              <a:rPr lang="ko-KR" altLang="en-US" dirty="0"/>
              <a:t>간단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View </a:t>
            </a:r>
            <a:r>
              <a:rPr lang="ko-KR" altLang="en-US" dirty="0"/>
              <a:t>클래스의 상속을 받는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클래스를 만들기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93" y="2513244"/>
            <a:ext cx="5363814" cy="41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52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9-1 </a:t>
            </a:r>
            <a:r>
              <a:rPr lang="ko-KR" altLang="en-US" dirty="0"/>
              <a:t>간단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옵션 메뉴 작성</a:t>
            </a:r>
            <a:endParaRPr lang="en-US" altLang="ko-KR" dirty="0"/>
          </a:p>
          <a:p>
            <a:pPr lvl="2"/>
            <a:r>
              <a:rPr lang="ko-KR" altLang="en-US" sz="1600" dirty="0"/>
              <a:t>선 그리기</a:t>
            </a:r>
            <a:r>
              <a:rPr lang="en-US" altLang="ko-KR" sz="1600" dirty="0"/>
              <a:t>, </a:t>
            </a:r>
            <a:r>
              <a:rPr lang="ko-KR" altLang="en-US" sz="1600" dirty="0"/>
              <a:t>원 그리기 옵션 메뉴 만들기</a:t>
            </a:r>
          </a:p>
          <a:p>
            <a:pPr lvl="2"/>
            <a:r>
              <a:rPr lang="ko-KR" altLang="en-US" sz="1600" dirty="0"/>
              <a:t>항목을 클릭하면 </a:t>
            </a:r>
            <a:r>
              <a:rPr lang="en-US" altLang="ko-KR" sz="1600" dirty="0" err="1"/>
              <a:t>curShape</a:t>
            </a:r>
            <a:r>
              <a:rPr lang="en-US" altLang="ko-KR" sz="1600" dirty="0"/>
              <a:t> </a:t>
            </a:r>
            <a:r>
              <a:rPr lang="ko-KR" altLang="en-US" sz="1600" dirty="0"/>
              <a:t>변수에 선택한 전역상수 대입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onCreate</a:t>
            </a:r>
            <a:r>
              <a:rPr lang="en-US" altLang="ko-KR" sz="1600" dirty="0"/>
              <a:t>( )</a:t>
            </a:r>
            <a:r>
              <a:rPr lang="ko-KR" altLang="en-US" sz="1600" dirty="0"/>
              <a:t>와 같은 레벨로 </a:t>
            </a:r>
            <a:r>
              <a:rPr lang="en-US" altLang="ko-KR" sz="1600" dirty="0" err="1"/>
              <a:t>onCreateOptionsMenu</a:t>
            </a:r>
            <a:r>
              <a:rPr lang="en-US" altLang="ko-KR" sz="1600" dirty="0"/>
              <a:t>( )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onOptionsItemSelected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자동 완성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78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27B48-E41C-4A90-80D0-A55B26C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398371"/>
            <a:ext cx="6840760" cy="47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7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9-1 </a:t>
            </a:r>
            <a:r>
              <a:rPr lang="ko-KR" altLang="en-US" dirty="0"/>
              <a:t>간단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클래스에 터치와 관련된 </a:t>
            </a:r>
            <a:r>
              <a:rPr lang="ko-KR" altLang="en-US" dirty="0" err="1"/>
              <a:t>메소드를</a:t>
            </a:r>
            <a:r>
              <a:rPr lang="ko-KR" altLang="en-US" dirty="0"/>
              <a:t> 완성</a:t>
            </a:r>
          </a:p>
          <a:p>
            <a:pPr lvl="2"/>
            <a:r>
              <a:rPr lang="en-US" altLang="ko-KR" sz="1600" dirty="0" err="1"/>
              <a:t>MyGraphicView</a:t>
            </a:r>
            <a:r>
              <a:rPr lang="ko-KR" altLang="en-US" sz="1600" dirty="0"/>
              <a:t>의 전역변수 시작</a:t>
            </a:r>
            <a:r>
              <a:rPr lang="en-US" altLang="ko-KR" sz="1600" dirty="0"/>
              <a:t>x, </a:t>
            </a:r>
            <a:r>
              <a:rPr lang="ko-KR" altLang="en-US" sz="1600" dirty="0"/>
              <a:t>시작</a:t>
            </a:r>
            <a:r>
              <a:rPr lang="en-US" altLang="ko-KR" sz="1600" dirty="0"/>
              <a:t>y, </a:t>
            </a:r>
            <a:r>
              <a:rPr lang="ko-KR" altLang="en-US" sz="1600" dirty="0"/>
              <a:t>끝</a:t>
            </a:r>
            <a:r>
              <a:rPr lang="en-US" altLang="ko-KR" sz="1600" dirty="0"/>
              <a:t>x, </a:t>
            </a:r>
            <a:r>
              <a:rPr lang="ko-KR" altLang="en-US" sz="1600" dirty="0"/>
              <a:t>끝</a:t>
            </a:r>
            <a:r>
              <a:rPr lang="en-US" altLang="ko-KR" sz="1600" dirty="0"/>
              <a:t>y </a:t>
            </a:r>
            <a:r>
              <a:rPr lang="ko-KR" altLang="en-US" sz="1600" dirty="0"/>
              <a:t>및 반지름 변수를 선언</a:t>
            </a:r>
          </a:p>
          <a:p>
            <a:pPr lvl="2"/>
            <a:r>
              <a:rPr lang="en-US" altLang="ko-KR" sz="1600" dirty="0" err="1"/>
              <a:t>onTouchEvent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자동 완성 후 자동 완성 외의 코드 완성</a:t>
            </a:r>
          </a:p>
          <a:p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89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60" y="1194812"/>
            <a:ext cx="6180480" cy="544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71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9-1 </a:t>
            </a:r>
            <a:r>
              <a:rPr lang="ko-KR" altLang="en-US" dirty="0"/>
              <a:t>간단 </a:t>
            </a:r>
            <a:r>
              <a:rPr lang="ko-KR" altLang="en-US" dirty="0" err="1"/>
              <a:t>그림판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실제로 화면에 도형이 그려질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완성</a:t>
            </a:r>
            <a:endParaRPr lang="en-US" altLang="ko-KR" dirty="0"/>
          </a:p>
          <a:p>
            <a:pPr lvl="2"/>
            <a:r>
              <a:rPr lang="en-US" altLang="ko-KR" sz="1600" dirty="0" err="1"/>
              <a:t>MyGraphicView</a:t>
            </a:r>
            <a:r>
              <a:rPr lang="ko-KR" altLang="en-US" sz="1600" dirty="0"/>
              <a:t>의 내부에 </a:t>
            </a:r>
            <a:r>
              <a:rPr lang="en-US" altLang="ko-KR" sz="1600" dirty="0" err="1"/>
              <a:t>onDraw</a:t>
            </a:r>
            <a:r>
              <a:rPr lang="en-US" altLang="ko-KR" sz="1600" dirty="0"/>
              <a:t>( )</a:t>
            </a:r>
            <a:r>
              <a:rPr lang="ko-KR" altLang="en-US" sz="1600" dirty="0"/>
              <a:t>를 자동 완성하고 나머지 코딩</a:t>
            </a:r>
          </a:p>
          <a:p>
            <a:pPr lvl="2"/>
            <a:r>
              <a:rPr lang="ko-KR" altLang="en-US" sz="1600" dirty="0"/>
              <a:t>페인트에 선의 두께</a:t>
            </a:r>
            <a:r>
              <a:rPr lang="en-US" altLang="ko-KR" sz="1600" dirty="0"/>
              <a:t>, </a:t>
            </a:r>
            <a:r>
              <a:rPr lang="ko-KR" altLang="en-US" sz="1600" dirty="0"/>
              <a:t>채우기 여부</a:t>
            </a:r>
            <a:r>
              <a:rPr lang="en-US" altLang="ko-KR" sz="1600" dirty="0"/>
              <a:t>, </a:t>
            </a:r>
            <a:r>
              <a:rPr lang="ko-KR" altLang="en-US" sz="1600" dirty="0"/>
              <a:t>선의 색상 지정</a:t>
            </a:r>
          </a:p>
          <a:p>
            <a:pPr lvl="2"/>
            <a:r>
              <a:rPr lang="en-US" altLang="ko-KR" sz="1600" dirty="0"/>
              <a:t>switch( )~case</a:t>
            </a:r>
            <a:r>
              <a:rPr lang="ko-KR" altLang="en-US" sz="1600" dirty="0"/>
              <a:t>문으로 메뉴에서 선택한 내용에 따라 선 또는 원 그림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86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61" y="1433824"/>
            <a:ext cx="6200679" cy="460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05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캔버스에 도형을 그리는 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이미지 파일을 처리하는 방식을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영상처리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작성한다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F1DA7-C51D-4872-A4B1-5596B758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2" y="1556024"/>
            <a:ext cx="6260256" cy="374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7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11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비트맵</a:t>
            </a:r>
            <a:r>
              <a:rPr lang="en-US" altLang="ko-KR" dirty="0"/>
              <a:t>(Bitmap)</a:t>
            </a:r>
          </a:p>
          <a:p>
            <a:pPr lvl="1"/>
            <a:r>
              <a:rPr lang="ko-KR" altLang="en-US" dirty="0"/>
              <a:t>비트맵</a:t>
            </a:r>
            <a:r>
              <a:rPr lang="en-US" altLang="ko-KR" dirty="0"/>
              <a:t>(Bitmap) </a:t>
            </a:r>
            <a:r>
              <a:rPr lang="ko-KR" altLang="en-US" dirty="0"/>
              <a:t>클래스는 캔버스에 이미지 파일을 보여주기 위해서 사용</a:t>
            </a:r>
          </a:p>
          <a:p>
            <a:pPr lvl="1"/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/>
              <a:t>폴더에 있는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88" y="2509268"/>
            <a:ext cx="6018425" cy="201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89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비트맵</a:t>
            </a:r>
            <a:r>
              <a:rPr lang="en-US" altLang="ko-KR" dirty="0"/>
              <a:t>(Bitmap)</a:t>
            </a:r>
          </a:p>
          <a:p>
            <a:pPr lvl="1"/>
            <a:r>
              <a:rPr lang="en-US" altLang="ko-KR" dirty="0"/>
              <a:t>SD </a:t>
            </a:r>
            <a:r>
              <a:rPr lang="ko-KR" altLang="en-US" dirty="0"/>
              <a:t>카드의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/>
              <a:t>이미지를 화면 중앙에 출력하기 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21" y="2030381"/>
            <a:ext cx="6356559" cy="191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78" y="4667257"/>
            <a:ext cx="6211645" cy="77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88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이미지를 화면 중앙에 출력하는 간단 예제</a:t>
            </a:r>
            <a:endParaRPr lang="en-US" altLang="ko-KR" dirty="0"/>
          </a:p>
          <a:p>
            <a:pPr lvl="1"/>
            <a:r>
              <a:rPr lang="en-US" altLang="ko-KR" dirty="0"/>
              <a:t>jeju14.jpg</a:t>
            </a:r>
            <a:r>
              <a:rPr lang="ko-KR" altLang="en-US" dirty="0"/>
              <a:t>를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미리 복사</a:t>
            </a:r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06104" y="2096568"/>
            <a:ext cx="5649162" cy="4422020"/>
            <a:chOff x="838687" y="1362246"/>
            <a:chExt cx="6247427" cy="482342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38" y="1362246"/>
              <a:ext cx="6190177" cy="3885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87" y="5212412"/>
              <a:ext cx="6247427" cy="973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472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이미지의 기하학적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많이 사용되는 </a:t>
            </a:r>
            <a:r>
              <a:rPr lang="en-US" altLang="ko-KR" dirty="0"/>
              <a:t>Canvas </a:t>
            </a:r>
            <a:r>
              <a:rPr lang="ko-KR" altLang="en-US" dirty="0"/>
              <a:t>클래스의 기하학적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sz="1600" dirty="0"/>
              <a:t>회전</a:t>
            </a:r>
            <a:r>
              <a:rPr lang="en-US" altLang="ko-KR" sz="1600" dirty="0"/>
              <a:t>: </a:t>
            </a:r>
            <a:r>
              <a:rPr lang="en-US" altLang="ko-KR" sz="1600" b="1" dirty="0"/>
              <a:t>rotate( )</a:t>
            </a:r>
          </a:p>
          <a:p>
            <a:pPr lvl="2"/>
            <a:r>
              <a:rPr lang="ko-KR" altLang="en-US" sz="1600" dirty="0"/>
              <a:t>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</a:t>
            </a:r>
            <a:r>
              <a:rPr lang="en-US" altLang="ko-KR" sz="1600" dirty="0"/>
              <a:t>: </a:t>
            </a:r>
            <a:r>
              <a:rPr lang="en-US" altLang="ko-KR" sz="1600" b="1" dirty="0"/>
              <a:t>scale( )</a:t>
            </a:r>
          </a:p>
          <a:p>
            <a:pPr lvl="2"/>
            <a:r>
              <a:rPr lang="ko-KR" altLang="en-US" sz="1600" dirty="0"/>
              <a:t>이동</a:t>
            </a:r>
            <a:r>
              <a:rPr lang="en-US" altLang="ko-KR" sz="1600" dirty="0"/>
              <a:t>: </a:t>
            </a:r>
            <a:r>
              <a:rPr lang="en-US" altLang="ko-KR" sz="1600" b="1" dirty="0"/>
              <a:t>translate( )</a:t>
            </a:r>
          </a:p>
          <a:p>
            <a:pPr lvl="2"/>
            <a:r>
              <a:rPr lang="ko-KR" altLang="en-US" sz="1600" dirty="0"/>
              <a:t>기울이기</a:t>
            </a:r>
            <a:r>
              <a:rPr lang="en-US" altLang="ko-KR" sz="1600" dirty="0"/>
              <a:t>: </a:t>
            </a:r>
            <a:r>
              <a:rPr lang="en-US" altLang="ko-KR" sz="1600" b="1" dirty="0"/>
              <a:t>skew( )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3" y="3103460"/>
            <a:ext cx="6013674" cy="26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이미지의 기하학적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9-5]</a:t>
            </a:r>
            <a:r>
              <a:rPr lang="ko-KR" altLang="en-US" dirty="0"/>
              <a:t>를 </a:t>
            </a:r>
            <a:r>
              <a:rPr lang="en-US" altLang="ko-KR" dirty="0"/>
              <a:t> </a:t>
            </a:r>
            <a:r>
              <a:rPr lang="ko-KR" altLang="en-US" dirty="0"/>
              <a:t>만드는 예제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37" y="1654847"/>
            <a:ext cx="5645727" cy="519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659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블러링</a:t>
            </a:r>
            <a:endParaRPr lang="en-US" altLang="ko-KR" dirty="0"/>
          </a:p>
          <a:p>
            <a:pPr lvl="1"/>
            <a:r>
              <a:rPr lang="ko-KR" altLang="en-US" dirty="0"/>
              <a:t>이미지를 뿌옇게 만드는 것으로 </a:t>
            </a:r>
            <a:r>
              <a:rPr lang="en-US" altLang="ko-KR" dirty="0" err="1"/>
              <a:t>BlurMaskFilter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/>
              <a:t>스타일에 따른 효과 변화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6 오후 10.24.5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71" y="2082878"/>
            <a:ext cx="6706859" cy="6468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9" y="3321791"/>
            <a:ext cx="676196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6" y="1483435"/>
            <a:ext cx="6204489" cy="420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03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엠보싱</a:t>
            </a:r>
            <a:r>
              <a:rPr lang="en-US" altLang="ko-KR" dirty="0"/>
              <a:t>(Embossing)</a:t>
            </a:r>
          </a:p>
          <a:p>
            <a:pPr lvl="1"/>
            <a:r>
              <a:rPr lang="ko-KR" altLang="en-US" dirty="0"/>
              <a:t>이미지가 볼록하게 튀어나와 보이는 효과로</a:t>
            </a:r>
            <a:r>
              <a:rPr lang="en-US" altLang="ko-KR" dirty="0"/>
              <a:t>, </a:t>
            </a:r>
            <a:r>
              <a:rPr lang="en-US" altLang="ko-KR" dirty="0" err="1"/>
              <a:t>EmbossMaskFilter</a:t>
            </a:r>
            <a:r>
              <a:rPr lang="en-US" altLang="ko-KR" dirty="0"/>
              <a:t> </a:t>
            </a:r>
            <a:r>
              <a:rPr lang="ko-KR" altLang="en-US" dirty="0"/>
              <a:t>클래스 제공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0.2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4" y="2130784"/>
            <a:ext cx="7181273" cy="667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47" y="3120435"/>
            <a:ext cx="6777706" cy="23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1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그래픽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93" y="1456830"/>
            <a:ext cx="6398615" cy="379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50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컬러매트릭스</a:t>
            </a:r>
            <a:endParaRPr lang="en-US" altLang="ko-KR" dirty="0"/>
          </a:p>
          <a:p>
            <a:pPr lvl="1"/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밝기 조절 위해 </a:t>
            </a:r>
            <a:r>
              <a:rPr lang="en-US" altLang="ko-KR" dirty="0" err="1"/>
              <a:t>ColorMatrix</a:t>
            </a:r>
            <a:r>
              <a:rPr lang="ko-KR" altLang="en-US" dirty="0"/>
              <a:t>와 </a:t>
            </a:r>
            <a:r>
              <a:rPr lang="en-US" altLang="ko-KR" dirty="0" err="1"/>
              <a:t>ColorMatrixColorFilter</a:t>
            </a:r>
            <a:r>
              <a:rPr lang="ko-KR" altLang="en-US" dirty="0"/>
              <a:t>클래스 사용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sz="400" dirty="0"/>
          </a:p>
          <a:p>
            <a:pPr lvl="1"/>
            <a:r>
              <a:rPr lang="en-US" altLang="ko-KR" dirty="0" err="1"/>
              <a:t>ColorMatrix</a:t>
            </a:r>
            <a:r>
              <a:rPr lang="ko-KR" altLang="en-US" dirty="0"/>
              <a:t>에 사용할 배열</a:t>
            </a:r>
            <a:r>
              <a:rPr lang="en-US" altLang="ko-KR" dirty="0"/>
              <a:t>(Array)</a:t>
            </a:r>
            <a:r>
              <a:rPr lang="ko-KR" altLang="en-US" dirty="0"/>
              <a:t>의 각 위치의 값</a:t>
            </a:r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59" y="2021095"/>
            <a:ext cx="6840682" cy="160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39" y="4263330"/>
            <a:ext cx="6801323" cy="133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31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RGB </a:t>
            </a:r>
            <a:r>
              <a:rPr lang="ko-KR" altLang="en-US" dirty="0"/>
              <a:t>색상 대비를 </a:t>
            </a:r>
            <a:r>
              <a:rPr lang="en-US" altLang="ko-KR" dirty="0"/>
              <a:t>2</a:t>
            </a:r>
            <a:r>
              <a:rPr lang="ko-KR" altLang="en-US" dirty="0"/>
              <a:t>배로 변경하는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34913" y="1863625"/>
            <a:ext cx="8378452" cy="4927700"/>
            <a:chOff x="634913" y="1863625"/>
            <a:chExt cx="8378452" cy="4927700"/>
          </a:xfrm>
        </p:grpSpPr>
        <p:grpSp>
          <p:nvGrpSpPr>
            <p:cNvPr id="6" name="그룹 5"/>
            <p:cNvGrpSpPr/>
            <p:nvPr/>
          </p:nvGrpSpPr>
          <p:grpSpPr>
            <a:xfrm>
              <a:off x="634913" y="1863625"/>
              <a:ext cx="6480262" cy="4927700"/>
              <a:chOff x="939713" y="1930300"/>
              <a:chExt cx="6480262" cy="4927700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939713" y="1930300"/>
                <a:ext cx="6063017" cy="4524365"/>
                <a:chOff x="959596" y="1949098"/>
                <a:chExt cx="6250342" cy="4686779"/>
              </a:xfrm>
            </p:grpSpPr>
            <p:pic>
              <p:nvPicPr>
                <p:cNvPr id="1536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2512" y="1949098"/>
                  <a:ext cx="6247426" cy="12952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364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9596" y="3258117"/>
                  <a:ext cx="6233113" cy="33777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" name="직사각형 4"/>
              <p:cNvSpPr/>
              <p:nvPr/>
            </p:nvSpPr>
            <p:spPr bwMode="auto">
              <a:xfrm>
                <a:off x="3019425" y="6419850"/>
                <a:ext cx="4400550" cy="43815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2873829" y="6017623"/>
              <a:ext cx="3997234" cy="679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494" y="4721804"/>
              <a:ext cx="3675871" cy="1783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258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Project9_2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com.cookandroid.project9_2</a:t>
            </a:r>
          </a:p>
          <a:p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사용할 그림 파일들을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</a:t>
            </a:r>
          </a:p>
          <a:p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6131110" y="1755203"/>
            <a:ext cx="1985279" cy="3469938"/>
            <a:chOff x="6131110" y="1781330"/>
            <a:chExt cx="1985279" cy="34699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69"/>
            <a:stretch/>
          </p:blipFill>
          <p:spPr>
            <a:xfrm>
              <a:off x="6131110" y="1781330"/>
              <a:ext cx="1985279" cy="327399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12" t="93350"/>
            <a:stretch/>
          </p:blipFill>
          <p:spPr>
            <a:xfrm>
              <a:off x="6174377" y="5033553"/>
              <a:ext cx="1685109" cy="217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412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</a:t>
            </a:r>
            <a:r>
              <a:rPr lang="ko-KR" altLang="en-US" sz="2400" dirty="0"/>
              <a:t>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(2) AndroidManifest.xml</a:t>
            </a:r>
            <a:r>
              <a:rPr lang="ko-KR" altLang="en-US" dirty="0"/>
              <a:t>에 아이콘으로</a:t>
            </a:r>
            <a:r>
              <a:rPr lang="en-US" altLang="ko-KR" dirty="0"/>
              <a:t> </a:t>
            </a:r>
            <a:r>
              <a:rPr lang="ko-KR" altLang="en-US" dirty="0"/>
              <a:t>사용할 그림 파일의 </a:t>
            </a:r>
            <a:r>
              <a:rPr lang="en-US" altLang="ko-KR" dirty="0"/>
              <a:t>id</a:t>
            </a:r>
            <a:r>
              <a:rPr lang="ko-KR" altLang="en-US" dirty="0"/>
              <a:t>로 변경 및 하드웨어 가속기 기능을 끔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/>
              <a:t>(3) activity_main.xml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2"/>
            <a:r>
              <a:rPr lang="ko-KR" altLang="en-US" sz="1600" dirty="0"/>
              <a:t>바깥 </a:t>
            </a:r>
            <a:r>
              <a:rPr lang="ko-KR" altLang="en-US" sz="1600" dirty="0" err="1"/>
              <a:t>리니어레이아웃</a:t>
            </a:r>
            <a:r>
              <a:rPr lang="ko-KR" altLang="en-US" sz="1600" dirty="0"/>
              <a:t> 안에 </a:t>
            </a: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리니어레이아웃</a:t>
            </a:r>
            <a:r>
              <a:rPr lang="ko-KR" altLang="en-US" sz="1600" dirty="0"/>
              <a:t> 생성</a:t>
            </a:r>
          </a:p>
          <a:p>
            <a:pPr lvl="2"/>
            <a:r>
              <a:rPr lang="ko-KR" altLang="en-US" sz="1600" dirty="0"/>
              <a:t>두 </a:t>
            </a:r>
            <a:r>
              <a:rPr lang="ko-KR" altLang="en-US" sz="1600" dirty="0" err="1"/>
              <a:t>리니어레이아웃의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layout_weight</a:t>
            </a:r>
            <a:r>
              <a:rPr lang="ko-KR" altLang="en-US" sz="1600" dirty="0"/>
              <a:t>는 </a:t>
            </a:r>
            <a:r>
              <a:rPr lang="en-US" altLang="ko-KR" sz="1600" dirty="0"/>
              <a:t>1:9 </a:t>
            </a:r>
            <a:r>
              <a:rPr lang="ko-KR" altLang="en-US" sz="1600" dirty="0"/>
              <a:t>정도로 설정</a:t>
            </a:r>
          </a:p>
          <a:p>
            <a:pPr lvl="2"/>
            <a:r>
              <a:rPr lang="ko-KR" altLang="en-US" sz="1600" dirty="0"/>
              <a:t>위쪽 </a:t>
            </a:r>
            <a:r>
              <a:rPr lang="ko-KR" altLang="en-US" sz="1600" dirty="0" err="1"/>
              <a:t>리니어레이아웃에</a:t>
            </a:r>
            <a:r>
              <a:rPr lang="ko-KR" altLang="en-US" sz="1600" dirty="0"/>
              <a:t> 이미지 버튼 </a:t>
            </a:r>
            <a:r>
              <a:rPr lang="en-US" altLang="ko-KR" sz="1600" dirty="0"/>
              <a:t>6</a:t>
            </a:r>
            <a:r>
              <a:rPr lang="ko-KR" altLang="en-US" sz="1600" dirty="0"/>
              <a:t>개 생성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다음과 같이 선언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 err="1"/>
              <a:t>리니어레이아웃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iconLayout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pictureLayout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이미지버튼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ibZoomin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ibZoomout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ibRotate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ibBright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ibDark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ibGray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36" y="2706795"/>
            <a:ext cx="6798528" cy="87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714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21" y="976321"/>
            <a:ext cx="6188559" cy="585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99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MainActivity.java </a:t>
            </a:r>
            <a:r>
              <a:rPr lang="ko-KR" altLang="en-US" dirty="0"/>
              <a:t>코딩</a:t>
            </a:r>
          </a:p>
          <a:p>
            <a:pPr lvl="2"/>
            <a:r>
              <a:rPr lang="ko-KR" altLang="en-US" sz="1600" dirty="0"/>
              <a:t>이미지버튼에 대응할 </a:t>
            </a:r>
            <a:r>
              <a:rPr lang="en-US" altLang="ko-KR" sz="1600" dirty="0"/>
              <a:t>6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선언</a:t>
            </a:r>
          </a:p>
          <a:p>
            <a:pPr lvl="2"/>
            <a:r>
              <a:rPr lang="en-US" altLang="ko-KR" sz="1600" dirty="0" err="1"/>
              <a:t>MyGraphicView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변수를 선언</a:t>
            </a:r>
          </a:p>
          <a:p>
            <a:pPr lvl="2"/>
            <a:r>
              <a:rPr lang="en-US" altLang="ko-KR" sz="1600" dirty="0" err="1"/>
              <a:t>MyGraphicView</a:t>
            </a:r>
            <a:r>
              <a:rPr lang="en-US" altLang="ko-KR" sz="1600" dirty="0"/>
              <a:t> </a:t>
            </a:r>
            <a:r>
              <a:rPr lang="ko-KR" altLang="en-US" sz="1600" dirty="0"/>
              <a:t>정의 </a:t>
            </a:r>
            <a:r>
              <a:rPr lang="en-US" altLang="ko-KR" sz="1600" dirty="0"/>
              <a:t>: </a:t>
            </a:r>
            <a:r>
              <a:rPr lang="ko-KR" altLang="en-US" sz="1600" dirty="0"/>
              <a:t>그림 파일을 중앙에 비트맵으로 출력</a:t>
            </a:r>
          </a:p>
          <a:p>
            <a:pPr lvl="2"/>
            <a:r>
              <a:rPr lang="en-US" altLang="ko-KR" sz="1600" dirty="0" err="1"/>
              <a:t>pictureLayout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인플레이트한</a:t>
            </a:r>
            <a:r>
              <a:rPr lang="ko-KR" altLang="en-US" sz="1600" dirty="0"/>
              <a:t> 후 </a:t>
            </a:r>
            <a:r>
              <a:rPr lang="en-US" altLang="ko-KR" sz="1600" dirty="0" err="1"/>
              <a:t>MyGraphicView</a:t>
            </a:r>
            <a:r>
              <a:rPr lang="ko-KR" altLang="en-US" sz="1600" dirty="0"/>
              <a:t>를 추가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158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1" y="1146423"/>
            <a:ext cx="6192599" cy="4891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11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9483" y="1173688"/>
            <a:ext cx="6245035" cy="4812645"/>
            <a:chOff x="1598827" y="1173688"/>
            <a:chExt cx="6245035" cy="481264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827" y="1173688"/>
              <a:ext cx="6241073" cy="179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065" y="2892054"/>
              <a:ext cx="6212797" cy="3094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363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확대 아이콘 코딩</a:t>
            </a:r>
          </a:p>
          <a:p>
            <a:pPr lvl="2"/>
            <a:r>
              <a:rPr lang="ko-KR" altLang="en-US" sz="1600" dirty="0"/>
              <a:t>축척에 사용될 전역변수를 선언</a:t>
            </a:r>
          </a:p>
          <a:p>
            <a:pPr lvl="2"/>
            <a:r>
              <a:rPr lang="en-US" altLang="ko-KR" sz="1600" dirty="0" err="1"/>
              <a:t>clickIcons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정의하고 확대 아이콘 클릭 </a:t>
            </a:r>
            <a:r>
              <a:rPr lang="ko-KR" altLang="en-US" sz="1600" dirty="0" err="1"/>
              <a:t>리스너를</a:t>
            </a:r>
            <a:r>
              <a:rPr lang="ko-KR" altLang="en-US" sz="1600" dirty="0"/>
              <a:t> 생성</a:t>
            </a:r>
          </a:p>
          <a:p>
            <a:pPr lvl="2"/>
            <a:r>
              <a:rPr lang="en-US" altLang="ko-KR" sz="1600" dirty="0" err="1"/>
              <a:t>clickIcons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호출</a:t>
            </a:r>
          </a:p>
          <a:p>
            <a:pPr lvl="2"/>
            <a:r>
              <a:rPr lang="en-US" altLang="ko-KR" sz="1600" dirty="0" err="1"/>
              <a:t>onDraw</a:t>
            </a:r>
            <a:r>
              <a:rPr lang="en-US" altLang="ko-KR" sz="1600" dirty="0"/>
              <a:t>( )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Cavas.scale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추가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31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26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51124" y="1077034"/>
            <a:ext cx="5641752" cy="5162627"/>
            <a:chOff x="1690711" y="1033489"/>
            <a:chExt cx="5641752" cy="5162627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82" y="1033489"/>
              <a:ext cx="5636981" cy="1417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0711" y="2432009"/>
              <a:ext cx="5640652" cy="376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06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회전 아이콘 코딩</a:t>
            </a:r>
          </a:p>
          <a:p>
            <a:pPr lvl="2"/>
            <a:r>
              <a:rPr lang="ko-KR" altLang="en-US" sz="1600" dirty="0"/>
              <a:t>회전에 사용될 전역변수 선언</a:t>
            </a:r>
          </a:p>
          <a:p>
            <a:pPr lvl="2"/>
            <a:r>
              <a:rPr lang="ko-KR" altLang="en-US" sz="1600" dirty="0"/>
              <a:t>회전 아이콘 클릭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생성</a:t>
            </a:r>
          </a:p>
          <a:p>
            <a:pPr lvl="2"/>
            <a:r>
              <a:rPr lang="en-US" altLang="ko-KR" sz="1600" dirty="0" err="1"/>
              <a:t>onDraw</a:t>
            </a:r>
            <a:r>
              <a:rPr lang="en-US" altLang="ko-KR" sz="1600" dirty="0"/>
              <a:t>( )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Cavas.rotate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추가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07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93" y="1409558"/>
            <a:ext cx="5490814" cy="449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444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밝게 하기 아이콘 코딩</a:t>
            </a:r>
          </a:p>
          <a:p>
            <a:pPr lvl="2"/>
            <a:r>
              <a:rPr lang="ko-KR" altLang="en-US" sz="1600" dirty="0"/>
              <a:t>화면 밝기에 사용될 전역변수 선언</a:t>
            </a:r>
          </a:p>
          <a:p>
            <a:pPr lvl="2"/>
            <a:r>
              <a:rPr lang="ko-KR" altLang="en-US" sz="1600" dirty="0"/>
              <a:t>밝게 하기 아이콘 클릭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생성</a:t>
            </a:r>
          </a:p>
          <a:p>
            <a:pPr lvl="2"/>
            <a:r>
              <a:rPr lang="en-US" altLang="ko-KR" sz="1600" dirty="0" err="1"/>
              <a:t>onDraw</a:t>
            </a:r>
            <a:r>
              <a:rPr lang="en-US" altLang="ko-KR" sz="1600" dirty="0"/>
              <a:t>( )</a:t>
            </a:r>
            <a:r>
              <a:rPr lang="ko-KR" altLang="en-US" sz="1600" dirty="0"/>
              <a:t>에 컬러매트릭스 적용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452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90968" y="1070782"/>
            <a:ext cx="7063791" cy="5652235"/>
            <a:chOff x="1190968" y="1070782"/>
            <a:chExt cx="7063791" cy="5652235"/>
          </a:xfrm>
        </p:grpSpPr>
        <p:grpSp>
          <p:nvGrpSpPr>
            <p:cNvPr id="5" name="그룹 4"/>
            <p:cNvGrpSpPr/>
            <p:nvPr/>
          </p:nvGrpSpPr>
          <p:grpSpPr>
            <a:xfrm>
              <a:off x="1190968" y="1070782"/>
              <a:ext cx="6204717" cy="5652235"/>
              <a:chOff x="1190968" y="1070782"/>
              <a:chExt cx="6204717" cy="5652235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0968" y="1070782"/>
                <a:ext cx="6204717" cy="55018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347063" y="6035040"/>
                <a:ext cx="1915886" cy="687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7564" y="1849859"/>
              <a:ext cx="1757195" cy="2496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8019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9-2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회색 영상으로 이미지를 변경하는 아이콘 코딩</a:t>
            </a:r>
          </a:p>
          <a:p>
            <a:pPr lvl="2"/>
            <a:r>
              <a:rPr lang="ko-KR" altLang="en-US" sz="1600" dirty="0"/>
              <a:t>채도에 사용될 전역변수 선언</a:t>
            </a:r>
          </a:p>
          <a:p>
            <a:pPr lvl="2"/>
            <a:r>
              <a:rPr lang="ko-KR" altLang="en-US" sz="1600" dirty="0"/>
              <a:t>회색 영상 아이콘 클릭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생성</a:t>
            </a:r>
          </a:p>
          <a:p>
            <a:pPr lvl="2"/>
            <a:r>
              <a:rPr lang="en-US" altLang="ko-KR" sz="1600" dirty="0" err="1"/>
              <a:t>onDraw</a:t>
            </a:r>
            <a:r>
              <a:rPr lang="en-US" altLang="ko-KR" sz="1600" dirty="0"/>
              <a:t>( )</a:t>
            </a:r>
            <a:r>
              <a:rPr lang="ko-KR" altLang="en-US" sz="1600" dirty="0"/>
              <a:t>에 채도 설정 적용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717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62" y="1372280"/>
            <a:ext cx="6075676" cy="466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753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368859"/>
            <a:ext cx="6378417" cy="383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623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ko-KR" altLang="en-US" dirty="0"/>
              <a:t>화면에 도형을 그릴 때 사용되는 </a:t>
            </a:r>
            <a:r>
              <a:rPr lang="en-US" altLang="ko-KR" dirty="0"/>
              <a:t>Canvas</a:t>
            </a:r>
            <a:r>
              <a:rPr lang="ko-KR" altLang="en-US" dirty="0"/>
              <a:t>와 </a:t>
            </a:r>
            <a:r>
              <a:rPr lang="en-US" altLang="ko-KR" dirty="0"/>
              <a:t>Paint </a:t>
            </a:r>
            <a:r>
              <a:rPr lang="ko-KR" altLang="en-US" dirty="0"/>
              <a:t>클래스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14" y="2449872"/>
            <a:ext cx="4584773" cy="25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en-US" altLang="ko-KR" dirty="0" err="1"/>
              <a:t>android.graphics.Canvas</a:t>
            </a:r>
            <a:r>
              <a:rPr lang="en-US" altLang="ko-KR" dirty="0"/>
              <a:t> </a:t>
            </a:r>
            <a:r>
              <a:rPr lang="ko-KR" altLang="en-US" dirty="0"/>
              <a:t>클래스의 점을 찍는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 err="1"/>
              <a:t>android.graphics.Paint</a:t>
            </a:r>
            <a:r>
              <a:rPr lang="en-US" altLang="ko-KR" dirty="0"/>
              <a:t> </a:t>
            </a:r>
            <a:r>
              <a:rPr lang="ko-KR" altLang="en-US" dirty="0"/>
              <a:t>클래스에서 색상을 지정하는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0.00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2007519"/>
            <a:ext cx="7321176" cy="715055"/>
          </a:xfrm>
          <a:prstGeom prst="rect">
            <a:avLst/>
          </a:prstGeom>
        </p:spPr>
      </p:pic>
      <p:pic>
        <p:nvPicPr>
          <p:cNvPr id="5" name="Picture 5" descr="스크린샷 2019-02-06 오후 10.01.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87" y="3490750"/>
            <a:ext cx="7280427" cy="6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ko-KR" altLang="en-US" dirty="0"/>
              <a:t>그래픽을 표현할 때는 </a:t>
            </a:r>
            <a:r>
              <a:rPr lang="en-US" altLang="ko-KR" dirty="0"/>
              <a:t>View </a:t>
            </a:r>
            <a:r>
              <a:rPr lang="ko-KR" altLang="en-US" dirty="0"/>
              <a:t>클래스를 재정의하는 형태를 많이 사용함</a:t>
            </a:r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15" y="2211007"/>
            <a:ext cx="6434971" cy="3635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34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그래픽 처리의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그래픽을 출력할 때는 주로 </a:t>
            </a:r>
            <a:r>
              <a:rPr lang="en-US" altLang="ko-KR" dirty="0" err="1"/>
              <a:t>View.onDraw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사용함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F0560-AAC9-44F3-B12C-4C555627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24" y="1751412"/>
            <a:ext cx="5895367" cy="42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7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그래픽 처리의 기본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556286-167B-4A0F-9DAC-E36AE824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5" y="1073575"/>
            <a:ext cx="4918485" cy="3410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EB4482-44BB-484B-A34C-42299872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83" y="3857566"/>
            <a:ext cx="5412898" cy="26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2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10351</TotalTime>
  <Words>995</Words>
  <Application>Microsoft Office PowerPoint</Application>
  <PresentationFormat>화면 슬라이드 쇼(4:3)</PresentationFormat>
  <Paragraphs>199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캔버스와 페인트 기본</vt:lpstr>
      <vt:lpstr>1. 캔버스와 페인트 기본</vt:lpstr>
      <vt:lpstr>1. 캔버스와 페인트 기본</vt:lpstr>
      <vt:lpstr>2. 그래픽 처리의 기본</vt:lpstr>
      <vt:lpstr>2. 그래픽 처리의 기본</vt:lpstr>
      <vt:lpstr>2. 그래픽 처리의 기본</vt:lpstr>
      <vt:lpstr>3. 터치 이벤트</vt:lpstr>
      <vt:lpstr>3. 터치 이벤트</vt:lpstr>
      <vt:lpstr>3. 터치 이벤트</vt:lpstr>
      <vt:lpstr>3. 터치 이벤트</vt:lpstr>
      <vt:lpstr>3. 터치 이벤트</vt:lpstr>
      <vt:lpstr>3. 터치 이벤트</vt:lpstr>
      <vt:lpstr>3. 터치 이벤트</vt:lpstr>
      <vt:lpstr>3. 터치 이벤트</vt:lpstr>
      <vt:lpstr>3. 터치 이벤트</vt:lpstr>
      <vt:lpstr>3. 터치 이벤트</vt:lpstr>
      <vt:lpstr>PowerPoint 프레젠테이션</vt:lpstr>
      <vt:lpstr>1. 비트맵의 기본</vt:lpstr>
      <vt:lpstr>1. 비트맵의 기본</vt:lpstr>
      <vt:lpstr>1. 비트맵의 기본</vt:lpstr>
      <vt:lpstr>2. 이미지의 기하학적 변환</vt:lpstr>
      <vt:lpstr>2. 이미지의 기하학적 변환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3. 이미지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546</cp:revision>
  <dcterms:created xsi:type="dcterms:W3CDTF">2007-11-27T23:54:21Z</dcterms:created>
  <dcterms:modified xsi:type="dcterms:W3CDTF">2021-12-24T04:32:53Z</dcterms:modified>
</cp:coreProperties>
</file>